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7"/>
  </p:notesMasterIdLst>
  <p:sldIdLst>
    <p:sldId id="275" r:id="rId2"/>
    <p:sldId id="256" r:id="rId3"/>
    <p:sldId id="257" r:id="rId4"/>
    <p:sldId id="293" r:id="rId5"/>
    <p:sldId id="258" r:id="rId6"/>
    <p:sldId id="259" r:id="rId7"/>
    <p:sldId id="260" r:id="rId8"/>
    <p:sldId id="294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95" r:id="rId21"/>
    <p:sldId id="274" r:id="rId22"/>
    <p:sldId id="296" r:id="rId23"/>
    <p:sldId id="277" r:id="rId24"/>
    <p:sldId id="278" r:id="rId25"/>
    <p:sldId id="279" r:id="rId26"/>
    <p:sldId id="280" r:id="rId27"/>
    <p:sldId id="281" r:id="rId28"/>
    <p:sldId id="282" r:id="rId29"/>
    <p:sldId id="298" r:id="rId30"/>
    <p:sldId id="297" r:id="rId31"/>
    <p:sldId id="283" r:id="rId32"/>
    <p:sldId id="299" r:id="rId33"/>
    <p:sldId id="300" r:id="rId34"/>
    <p:sldId id="284" r:id="rId35"/>
    <p:sldId id="285" r:id="rId36"/>
    <p:sldId id="287" r:id="rId37"/>
    <p:sldId id="288" r:id="rId38"/>
    <p:sldId id="289" r:id="rId39"/>
    <p:sldId id="290" r:id="rId40"/>
    <p:sldId id="301" r:id="rId41"/>
    <p:sldId id="302" r:id="rId42"/>
    <p:sldId id="303" r:id="rId43"/>
    <p:sldId id="291" r:id="rId44"/>
    <p:sldId id="292" r:id="rId45"/>
    <p:sldId id="304" r:id="rId46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99FF"/>
    <a:srgbClr val="FF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18" autoAdjust="0"/>
    <p:restoredTop sz="94660"/>
  </p:normalViewPr>
  <p:slideViewPr>
    <p:cSldViewPr>
      <p:cViewPr>
        <p:scale>
          <a:sx n="53" d="100"/>
          <a:sy n="53" d="100"/>
        </p:scale>
        <p:origin x="-1836" y="-4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85A68D-7FFD-4DBF-850E-160A7C7F1034}" type="datetimeFigureOut">
              <a:rPr lang="sk-SK" smtClean="0"/>
              <a:pPr/>
              <a:t>19. 6. 2013</a:t>
            </a:fld>
            <a:endParaRPr lang="sk-SK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735632-A980-4E02-8F73-76D4A68C02FC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9EAC7-76B6-4617-8282-110EBF290661}" type="datetimeFigureOut">
              <a:rPr lang="sk-SK" smtClean="0"/>
              <a:pPr/>
              <a:t>19. 6. 2013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BD47D-ACF1-4ADA-AB14-B5EE61B59B30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9EAC7-76B6-4617-8282-110EBF290661}" type="datetimeFigureOut">
              <a:rPr lang="sk-SK" smtClean="0"/>
              <a:pPr/>
              <a:t>19. 6. 2013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BD47D-ACF1-4ADA-AB14-B5EE61B59B30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9EAC7-76B6-4617-8282-110EBF290661}" type="datetimeFigureOut">
              <a:rPr lang="sk-SK" smtClean="0"/>
              <a:pPr/>
              <a:t>19. 6. 2013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BD47D-ACF1-4ADA-AB14-B5EE61B59B30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9EAC7-76B6-4617-8282-110EBF290661}" type="datetimeFigureOut">
              <a:rPr lang="sk-SK" smtClean="0"/>
              <a:pPr/>
              <a:t>19. 6. 2013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BD47D-ACF1-4ADA-AB14-B5EE61B59B30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9EAC7-76B6-4617-8282-110EBF290661}" type="datetimeFigureOut">
              <a:rPr lang="sk-SK" smtClean="0"/>
              <a:pPr/>
              <a:t>19. 6. 2013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BD47D-ACF1-4ADA-AB14-B5EE61B59B30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9EAC7-76B6-4617-8282-110EBF290661}" type="datetimeFigureOut">
              <a:rPr lang="sk-SK" smtClean="0"/>
              <a:pPr/>
              <a:t>19. 6. 2013</a:t>
            </a:fld>
            <a:endParaRPr lang="sk-SK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BD47D-ACF1-4ADA-AB14-B5EE61B59B30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9EAC7-76B6-4617-8282-110EBF290661}" type="datetimeFigureOut">
              <a:rPr lang="sk-SK" smtClean="0"/>
              <a:pPr/>
              <a:t>19. 6. 2013</a:t>
            </a:fld>
            <a:endParaRPr lang="sk-SK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BD47D-ACF1-4ADA-AB14-B5EE61B59B30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9EAC7-76B6-4617-8282-110EBF290661}" type="datetimeFigureOut">
              <a:rPr lang="sk-SK" smtClean="0"/>
              <a:pPr/>
              <a:t>19. 6. 2013</a:t>
            </a:fld>
            <a:endParaRPr lang="sk-SK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BD47D-ACF1-4ADA-AB14-B5EE61B59B30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9EAC7-76B6-4617-8282-110EBF290661}" type="datetimeFigureOut">
              <a:rPr lang="sk-SK" smtClean="0"/>
              <a:pPr/>
              <a:t>19. 6. 2013</a:t>
            </a:fld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BD47D-ACF1-4ADA-AB14-B5EE61B59B30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9EAC7-76B6-4617-8282-110EBF290661}" type="datetimeFigureOut">
              <a:rPr lang="sk-SK" smtClean="0"/>
              <a:pPr/>
              <a:t>19. 6. 2013</a:t>
            </a:fld>
            <a:endParaRPr lang="sk-SK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BD47D-ACF1-4ADA-AB14-B5EE61B59B30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9EAC7-76B6-4617-8282-110EBF290661}" type="datetimeFigureOut">
              <a:rPr lang="sk-SK" smtClean="0"/>
              <a:pPr/>
              <a:t>19. 6. 2013</a:t>
            </a:fld>
            <a:endParaRPr lang="sk-SK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BD47D-ACF1-4ADA-AB14-B5EE61B59B30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>
            <a:alpha val="5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C9EAC7-76B6-4617-8282-110EBF290661}" type="datetimeFigureOut">
              <a:rPr lang="sk-SK" smtClean="0"/>
              <a:pPr/>
              <a:t>19. 6. 2013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1BD47D-ACF1-4ADA-AB14-B5EE61B59B30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circl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ziak\Desktop\logo_comenius_insieme.JPG"/>
          <p:cNvPicPr>
            <a:picLocks noChangeAspect="1" noChangeArrowheads="1"/>
          </p:cNvPicPr>
          <p:nvPr/>
        </p:nvPicPr>
        <p:blipFill>
          <a:blip r:embed="rId2" cstate="print">
            <a:lum/>
          </a:blip>
          <a:srcRect/>
          <a:stretch>
            <a:fillRect/>
          </a:stretch>
        </p:blipFill>
        <p:spPr bwMode="auto">
          <a:xfrm>
            <a:off x="-2700808" y="0"/>
            <a:ext cx="6912768" cy="6912771"/>
          </a:xfrm>
          <a:prstGeom prst="rect">
            <a:avLst/>
          </a:prstGeom>
          <a:noFill/>
        </p:spPr>
      </p:pic>
      <p:pic>
        <p:nvPicPr>
          <p:cNvPr id="4" name="Picture 2" descr="C:\Documents and Settings\ziak\Desktop\logo_comenius_insiem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0"/>
            <a:ext cx="6912768" cy="6912771"/>
          </a:xfrm>
          <a:prstGeom prst="rect">
            <a:avLst/>
          </a:prstGeom>
          <a:noFill/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err="1" smtClean="0">
                <a:latin typeface="AR BERKLEY" pitchFamily="2" charset="0"/>
              </a:rPr>
              <a:t>Trnava</a:t>
            </a:r>
            <a:endParaRPr lang="sk-SK" dirty="0">
              <a:latin typeface="AR BERKLEY" pitchFamily="2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4" name="Picture 2" descr="C:\Documents and Settings\ziak\Desktop\logo_comenius_insiem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248" y="4581128"/>
            <a:ext cx="2084536" cy="2084537"/>
          </a:xfrm>
          <a:prstGeom prst="rect">
            <a:avLst/>
          </a:prstGeom>
          <a:noFill/>
        </p:spPr>
      </p:pic>
      <p:pic>
        <p:nvPicPr>
          <p:cNvPr id="14338" name="Picture 2" descr="G:\comenius\Trnava 24.4.2012\DSCF227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13313" name="Picture 1" descr="G:\comenius\Trnava 24.4.2012\DSCF22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Picture 2" descr="C:\Documents and Settings\ziak\Desktop\logo_comenius_insiem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248" y="4581128"/>
            <a:ext cx="2084536" cy="2084537"/>
          </a:xfrm>
          <a:prstGeom prst="rect">
            <a:avLst/>
          </a:prstGeom>
          <a:noFill/>
        </p:spPr>
      </p:pic>
      <p:pic>
        <p:nvPicPr>
          <p:cNvPr id="12289" name="Picture 1" descr="G:\comenius\Trnava 24.4.2012\DSCF229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Picture 2" descr="C:\Documents and Settings\ziak\Desktop\logo_comenius_insiem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248" y="4581128"/>
            <a:ext cx="2084536" cy="2084537"/>
          </a:xfrm>
          <a:prstGeom prst="rect">
            <a:avLst/>
          </a:prstGeom>
          <a:noFill/>
        </p:spPr>
      </p:pic>
      <p:pic>
        <p:nvPicPr>
          <p:cNvPr id="11265" name="Picture 1" descr="G:\comenius\Trnava 24.4.2012\DSCF228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Picture 2" descr="C:\Documents and Settings\ziak\Desktop\logo_comenius_insiem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248" y="4581128"/>
            <a:ext cx="2084536" cy="2084537"/>
          </a:xfrm>
          <a:prstGeom prst="rect">
            <a:avLst/>
          </a:prstGeom>
          <a:noFill/>
        </p:spPr>
      </p:pic>
      <p:pic>
        <p:nvPicPr>
          <p:cNvPr id="10241" name="Picture 1" descr="G:\comenius\Trnava 24.4.2012\DSCF227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52536" y="0"/>
            <a:ext cx="10008096" cy="7506072"/>
          </a:xfrm>
          <a:prstGeom prst="rect">
            <a:avLst/>
          </a:prstGeom>
          <a:noFill/>
        </p:spPr>
      </p:pic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9217" name="Picture 1" descr="G:\comenius\Trnava 24.4.2012\DSCF2347.jpg"/>
          <p:cNvPicPr>
            <a:picLocks noChangeAspect="1" noChangeArrowheads="1"/>
          </p:cNvPicPr>
          <p:nvPr/>
        </p:nvPicPr>
        <p:blipFill>
          <a:blip r:embed="rId2" cstate="print"/>
          <a:srcRect r="1342" b="19361"/>
          <a:stretch>
            <a:fillRect/>
          </a:stretch>
        </p:blipFill>
        <p:spPr bwMode="auto">
          <a:xfrm>
            <a:off x="-1088289" y="0"/>
            <a:ext cx="11516433" cy="6858000"/>
          </a:xfrm>
          <a:prstGeom prst="rect">
            <a:avLst/>
          </a:prstGeom>
          <a:noFill/>
        </p:spPr>
      </p:pic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99FF">
            <a:alpha val="5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 descr="C:\Documents and Settings\ziak\Desktop\foto peto\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5143500" cy="6858000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>
                <a:latin typeface="AR BERKLEY" pitchFamily="2" charset="0"/>
              </a:rPr>
              <a:t>Exploring</a:t>
            </a:r>
            <a:r>
              <a:rPr lang="sk-SK" dirty="0" smtClean="0">
                <a:latin typeface="AR BERKLEY" pitchFamily="2" charset="0"/>
              </a:rPr>
              <a:t> </a:t>
            </a:r>
            <a:r>
              <a:rPr lang="sk-SK" dirty="0" err="1" smtClean="0">
                <a:latin typeface="AR BERKLEY" pitchFamily="2" charset="0"/>
              </a:rPr>
              <a:t>the</a:t>
            </a:r>
            <a:r>
              <a:rPr lang="sk-SK" dirty="0" smtClean="0">
                <a:latin typeface="AR BERKLEY" pitchFamily="2" charset="0"/>
              </a:rPr>
              <a:t> city.</a:t>
            </a:r>
            <a:r>
              <a:rPr lang="en-US" dirty="0" smtClean="0">
                <a:latin typeface="AR BERKLEY" pitchFamily="2" charset="0"/>
              </a:rPr>
              <a:t>.</a:t>
            </a:r>
            <a:r>
              <a:rPr lang="sk-SK" dirty="0" smtClean="0">
                <a:latin typeface="AR BERKLEY" pitchFamily="2" charset="0"/>
              </a:rPr>
              <a:t>.</a:t>
            </a:r>
            <a:endParaRPr lang="sk-SK" dirty="0">
              <a:latin typeface="AR BERKLEY" pitchFamily="2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64088" y="1412776"/>
            <a:ext cx="3466728" cy="4752527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The students were told to find certain historically important monuments. They were given a map to help them along the way.</a:t>
            </a:r>
            <a:endParaRPr lang="sk-SK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86800" cy="89728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Where sense of navigation was lacking, Slovak students stepped in and helped.</a:t>
            </a:r>
            <a:endParaRPr lang="sk-SK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Picture 2" descr="C:\Documents and Settings\ziak\Desktop\logo_comenius_insiem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248" y="4581128"/>
            <a:ext cx="2084536" cy="2084537"/>
          </a:xfrm>
          <a:prstGeom prst="rect">
            <a:avLst/>
          </a:prstGeom>
          <a:noFill/>
        </p:spPr>
      </p:pic>
      <p:pic>
        <p:nvPicPr>
          <p:cNvPr id="7170" name="Picture 2" descr="C:\Documents and Settings\ziak\Desktop\foto peto\A4.jpg"/>
          <p:cNvPicPr>
            <a:picLocks noChangeAspect="1" noChangeArrowheads="1"/>
          </p:cNvPicPr>
          <p:nvPr/>
        </p:nvPicPr>
        <p:blipFill>
          <a:blip r:embed="rId3" cstate="print"/>
          <a:srcRect t="11550" b="6551"/>
          <a:stretch>
            <a:fillRect/>
          </a:stretch>
        </p:blipFill>
        <p:spPr bwMode="auto">
          <a:xfrm>
            <a:off x="0" y="1241376"/>
            <a:ext cx="9144000" cy="5616624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At each one of the stops, students learned new information about given monument.</a:t>
            </a:r>
            <a:endParaRPr lang="sk-SK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Picture 2" descr="C:\Documents and Settings\ziak\Desktop\logo_comenius_insiem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248" y="4581128"/>
            <a:ext cx="2084536" cy="2084537"/>
          </a:xfrm>
          <a:prstGeom prst="rect">
            <a:avLst/>
          </a:prstGeom>
          <a:noFill/>
        </p:spPr>
      </p:pic>
      <p:pic>
        <p:nvPicPr>
          <p:cNvPr id="6146" name="Picture 2" descr="C:\Documents and Settings\ziak\Desktop\CTT\comenius\Trnava 24.4.2012\DSCF2328.jpg"/>
          <p:cNvPicPr>
            <a:picLocks noChangeAspect="1" noChangeArrowheads="1"/>
          </p:cNvPicPr>
          <p:nvPr/>
        </p:nvPicPr>
        <p:blipFill>
          <a:blip r:embed="rId3" cstate="print"/>
          <a:srcRect l="15366"/>
          <a:stretch>
            <a:fillRect/>
          </a:stretch>
        </p:blipFill>
        <p:spPr bwMode="auto">
          <a:xfrm>
            <a:off x="0" y="1412776"/>
            <a:ext cx="6144684" cy="5445224"/>
          </a:xfrm>
          <a:prstGeom prst="rect">
            <a:avLst/>
          </a:prstGeom>
          <a:noFill/>
        </p:spPr>
      </p:pic>
      <p:pic>
        <p:nvPicPr>
          <p:cNvPr id="6147" name="Picture 3" descr="C:\Documents and Settings\ziak\Desktop\CTT\comenius\Trnava 24.4.2012\DSCF232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1412775"/>
            <a:ext cx="3923928" cy="5464021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0"/>
            <a:ext cx="8435280" cy="1252728"/>
          </a:xfrm>
        </p:spPr>
        <p:txBody>
          <a:bodyPr>
            <a:normAutofit/>
          </a:bodyPr>
          <a:lstStyle/>
          <a:p>
            <a:r>
              <a:rPr lang="en-US" sz="3200" dirty="0" smtClean="0"/>
              <a:t>Even the spring rain caught up with us </a:t>
            </a:r>
            <a:r>
              <a:rPr lang="sk-SK" sz="3200" dirty="0" smtClean="0"/>
              <a:t> </a:t>
            </a:r>
            <a:r>
              <a:rPr lang="sk-SK" sz="3200" dirty="0" smtClean="0">
                <a:sym typeface="Wingdings" pitchFamily="2" charset="2"/>
              </a:rPr>
              <a:t></a:t>
            </a:r>
            <a:endParaRPr lang="sk-SK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4" name="Picture 2" descr="C:\Documents and Settings\ziak\Desktop\logo_comenius_insiem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248" y="4581128"/>
            <a:ext cx="2084536" cy="2084537"/>
          </a:xfrm>
          <a:prstGeom prst="rect">
            <a:avLst/>
          </a:prstGeom>
          <a:noFill/>
        </p:spPr>
      </p:pic>
      <p:pic>
        <p:nvPicPr>
          <p:cNvPr id="5121" name="Picture 1" descr="C:\Documents and Settings\ziak\Desktop\CTT\comenius\Trnava 24.4.2012\DSCF2332.jpg"/>
          <p:cNvPicPr>
            <a:picLocks noChangeAspect="1" noChangeArrowheads="1"/>
          </p:cNvPicPr>
          <p:nvPr/>
        </p:nvPicPr>
        <p:blipFill>
          <a:blip r:embed="rId3" cstate="print"/>
          <a:srcRect r="8696" b="11105"/>
          <a:stretch>
            <a:fillRect/>
          </a:stretch>
        </p:blipFill>
        <p:spPr bwMode="auto">
          <a:xfrm>
            <a:off x="0" y="1196752"/>
            <a:ext cx="9144000" cy="5661248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1026" name="Picture 2" descr="C:\Documents and Settings\ziak\Desktop\foto peto\P42001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2473" cy="6858000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26000"/>
              </a:srgbClr>
            </a:outerShdw>
          </a:effectLst>
        </p:spPr>
      </p:pic>
      <p:sp>
        <p:nvSpPr>
          <p:cNvPr id="5" name="Obdélník 4"/>
          <p:cNvSpPr/>
          <p:nvPr/>
        </p:nvSpPr>
        <p:spPr>
          <a:xfrm>
            <a:off x="1979712" y="980728"/>
            <a:ext cx="4896544" cy="187220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>
                <a:gd name="adj" fmla="val 49773"/>
              </a:avLst>
            </a:prstTxWarp>
            <a:spAutoFit/>
            <a:scene3d>
              <a:camera prst="perspectiveAbove"/>
              <a:lightRig rig="threePt" dir="t"/>
            </a:scene3d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Day one</a:t>
            </a:r>
            <a:endParaRPr lang="cs-CZ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1026" name="Picture 2" descr="C:\Documents and Settings\ziak\Desktop\foto peto\P42001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2473" cy="6858000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26000"/>
              </a:srgbClr>
            </a:outerShdw>
          </a:effectLst>
        </p:spPr>
      </p:pic>
      <p:sp>
        <p:nvSpPr>
          <p:cNvPr id="5" name="Obdélník 4"/>
          <p:cNvSpPr/>
          <p:nvPr/>
        </p:nvSpPr>
        <p:spPr>
          <a:xfrm>
            <a:off x="1979712" y="980728"/>
            <a:ext cx="4896544" cy="187220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>
                <a:gd name="adj" fmla="val 49773"/>
              </a:avLst>
            </a:prstTxWarp>
            <a:spAutoFit/>
            <a:scene3d>
              <a:camera prst="perspectiveAbove"/>
              <a:lightRig rig="threePt" dir="t"/>
            </a:scene3d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Day three</a:t>
            </a:r>
            <a:endParaRPr lang="cs-CZ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ziak\Desktop\CTT\comenius\Trnava 25.4.2012\DSCF2357.jpg"/>
          <p:cNvPicPr>
            <a:picLocks noChangeAspect="1" noChangeArrowheads="1"/>
          </p:cNvPicPr>
          <p:nvPr/>
        </p:nvPicPr>
        <p:blipFill>
          <a:blip r:embed="rId2" cstate="print"/>
          <a:srcRect t="7831" b="13860"/>
          <a:stretch>
            <a:fillRect/>
          </a:stretch>
        </p:blipFill>
        <p:spPr bwMode="auto">
          <a:xfrm>
            <a:off x="0" y="1412776"/>
            <a:ext cx="9144001" cy="5445224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day started off in the main hall of he l</a:t>
            </a:r>
            <a:r>
              <a:rPr lang="sk-SK" dirty="0" err="1" smtClean="0"/>
              <a:t>ocal</a:t>
            </a:r>
            <a:r>
              <a:rPr lang="sk-SK" dirty="0" smtClean="0"/>
              <a:t> </a:t>
            </a:r>
            <a:r>
              <a:rPr lang="en-US" dirty="0" smtClean="0"/>
              <a:t>g</a:t>
            </a:r>
            <a:r>
              <a:rPr lang="sk-SK" dirty="0" err="1" smtClean="0"/>
              <a:t>overnment</a:t>
            </a:r>
            <a:endParaRPr lang="sk-SK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ziak\Desktop\logo_comenius_insieme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tretch>
            <a:fillRect/>
          </a:stretch>
        </p:blipFill>
        <p:spPr bwMode="auto">
          <a:xfrm>
            <a:off x="-324543" y="-1648792"/>
            <a:ext cx="9468544" cy="946854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>
                <a:latin typeface="AR BERKLEY" pitchFamily="2" charset="0"/>
              </a:rPr>
              <a:t>Kalokagatia</a:t>
            </a:r>
            <a:r>
              <a:rPr lang="en-US" dirty="0" smtClean="0">
                <a:latin typeface="AR BERKLEY" pitchFamily="2" charset="0"/>
              </a:rPr>
              <a:t> workshops</a:t>
            </a:r>
            <a:endParaRPr lang="sk-SK" dirty="0">
              <a:latin typeface="AR BERKLEY" pitchFamily="2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day started off in the main hall of the seat of </a:t>
            </a:r>
            <a:r>
              <a:rPr lang="en-US" dirty="0" err="1" smtClean="0"/>
              <a:t>Trnava’s</a:t>
            </a:r>
            <a:r>
              <a:rPr lang="en-US" dirty="0" smtClean="0"/>
              <a:t> Local Government</a:t>
            </a:r>
            <a:endParaRPr lang="sk-SK" dirty="0" smtClean="0"/>
          </a:p>
          <a:p>
            <a:r>
              <a:rPr lang="en-US" dirty="0" smtClean="0"/>
              <a:t>Here, the mayor of </a:t>
            </a:r>
            <a:r>
              <a:rPr lang="en-US" dirty="0" err="1" smtClean="0"/>
              <a:t>Trnava</a:t>
            </a:r>
            <a:r>
              <a:rPr lang="en-US" dirty="0" smtClean="0"/>
              <a:t> gave a speech, which was interpreted into English on the spot.</a:t>
            </a:r>
          </a:p>
          <a:p>
            <a:r>
              <a:rPr lang="en-US" dirty="0" smtClean="0"/>
              <a:t>He then answered our questions.</a:t>
            </a:r>
          </a:p>
          <a:p>
            <a:endParaRPr lang="sk-SK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:\Documents and Settings\ziak\Desktop\CTT\comenius\Trnava 25.4.2012\DSCF2362.jpg"/>
          <p:cNvPicPr>
            <a:picLocks noChangeAspect="1" noChangeArrowheads="1"/>
          </p:cNvPicPr>
          <p:nvPr/>
        </p:nvPicPr>
        <p:blipFill>
          <a:blip r:embed="rId2" cstate="print"/>
          <a:srcRect l="16358"/>
          <a:stretch>
            <a:fillRect/>
          </a:stretch>
        </p:blipFill>
        <p:spPr bwMode="auto">
          <a:xfrm>
            <a:off x="0" y="-1241818"/>
            <a:ext cx="9144000" cy="8199210"/>
          </a:xfrm>
          <a:prstGeom prst="rect">
            <a:avLst/>
          </a:prstGeom>
          <a:noFill/>
        </p:spPr>
      </p:pic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34818" name="Picture 2" descr="C:\Documents and Settings\ziak\Desktop\CTT\comenius\Trnava 25.4.2012\DSCF2367.jpg"/>
          <p:cNvPicPr>
            <a:picLocks noChangeAspect="1" noChangeArrowheads="1"/>
          </p:cNvPicPr>
          <p:nvPr/>
        </p:nvPicPr>
        <p:blipFill>
          <a:blip r:embed="rId2" cstate="print"/>
          <a:srcRect l="11731" t="20967" b="7667"/>
          <a:stretch>
            <a:fillRect/>
          </a:stretch>
        </p:blipFill>
        <p:spPr bwMode="auto">
          <a:xfrm>
            <a:off x="-1932985" y="0"/>
            <a:ext cx="11076985" cy="6858000"/>
          </a:xfrm>
          <a:prstGeom prst="rect">
            <a:avLst/>
          </a:prstGeom>
          <a:noFill/>
        </p:spPr>
      </p:pic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99FF">
            <a:alpha val="5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…and a photograph for the road</a:t>
            </a:r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35842" name="Picture 2" descr="C:\Documents and Settings\ziak\Desktop\CTT\comenius\Trnava 25.4.2012\DSCF2384.jpg"/>
          <p:cNvPicPr>
            <a:picLocks noChangeAspect="1" noChangeArrowheads="1"/>
          </p:cNvPicPr>
          <p:nvPr/>
        </p:nvPicPr>
        <p:blipFill>
          <a:blip r:embed="rId2" cstate="print"/>
          <a:srcRect b="19361"/>
          <a:stretch>
            <a:fillRect/>
          </a:stretch>
        </p:blipFill>
        <p:spPr bwMode="auto">
          <a:xfrm>
            <a:off x="0" y="1340768"/>
            <a:ext cx="9231061" cy="5517232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99FF">
            <a:alpha val="5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C:\Documents and Settings\ziak\Desktop\CTT\comenius\Trnava 25.4.2012\DSCF23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6085"/>
            <a:ext cx="5148064" cy="6864085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>
                <a:latin typeface="AR BERKLEY" pitchFamily="2" charset="0"/>
              </a:rPr>
              <a:t>Seat</a:t>
            </a:r>
            <a:r>
              <a:rPr lang="sk-SK" dirty="0" smtClean="0">
                <a:latin typeface="AR BERKLEY" pitchFamily="2" charset="0"/>
              </a:rPr>
              <a:t> </a:t>
            </a:r>
            <a:r>
              <a:rPr lang="sk-SK" dirty="0" err="1" smtClean="0">
                <a:latin typeface="AR BERKLEY" pitchFamily="2" charset="0"/>
              </a:rPr>
              <a:t>of</a:t>
            </a:r>
            <a:r>
              <a:rPr lang="sk-SK" dirty="0" smtClean="0">
                <a:latin typeface="AR BERKLEY" pitchFamily="2" charset="0"/>
              </a:rPr>
              <a:t> </a:t>
            </a:r>
            <a:r>
              <a:rPr lang="sk-SK" dirty="0" err="1" smtClean="0">
                <a:latin typeface="AR BERKLEY" pitchFamily="2" charset="0"/>
              </a:rPr>
              <a:t>Arcibishop</a:t>
            </a:r>
            <a:endParaRPr lang="sk-SK" dirty="0">
              <a:latin typeface="AR BERKLEY" pitchFamily="2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04048" y="1775191"/>
            <a:ext cx="3682752" cy="462560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We were greeted by </a:t>
            </a:r>
            <a:r>
              <a:rPr lang="sk-SK" dirty="0" smtClean="0"/>
              <a:t>Monsignor </a:t>
            </a:r>
            <a:r>
              <a:rPr lang="sk-SK" dirty="0" err="1" smtClean="0"/>
              <a:t>Orosz</a:t>
            </a:r>
            <a:r>
              <a:rPr lang="en-US" dirty="0" smtClean="0"/>
              <a:t> </a:t>
            </a:r>
            <a:r>
              <a:rPr lang="en-US" dirty="0" smtClean="0"/>
              <a:t>and then the presentations from each school started.</a:t>
            </a:r>
          </a:p>
          <a:p>
            <a:r>
              <a:rPr lang="en-US" dirty="0" smtClean="0"/>
              <a:t>The topic for discussion was: “The young and their world”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4" name="Picture 2" descr="C:\Documents and Settings\ziak\Desktop\logo_comenius_insiem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280" y="4917479"/>
            <a:ext cx="1940520" cy="1940521"/>
          </a:xfrm>
          <a:prstGeom prst="rect">
            <a:avLst/>
          </a:prstGeom>
          <a:noFill/>
        </p:spPr>
      </p:pic>
      <p:pic>
        <p:nvPicPr>
          <p:cNvPr id="37890" name="Picture 2" descr="C:\Documents and Settings\ziak\Desktop\CTT\comenius\Trnava 25.4.2012\DSCF2395.jpg"/>
          <p:cNvPicPr>
            <a:picLocks noChangeAspect="1" noChangeArrowheads="1"/>
          </p:cNvPicPr>
          <p:nvPr/>
        </p:nvPicPr>
        <p:blipFill>
          <a:blip r:embed="rId3" cstate="print"/>
          <a:srcRect t="13225"/>
          <a:stretch>
            <a:fillRect/>
          </a:stretch>
        </p:blipFill>
        <p:spPr bwMode="auto">
          <a:xfrm>
            <a:off x="-1" y="0"/>
            <a:ext cx="6759837" cy="4365104"/>
          </a:xfrm>
          <a:prstGeom prst="rect">
            <a:avLst/>
          </a:prstGeom>
          <a:noFill/>
        </p:spPr>
      </p:pic>
      <p:pic>
        <p:nvPicPr>
          <p:cNvPr id="37891" name="Picture 3" descr="C:\Documents and Settings\ziak\Desktop\CTT\comenius\Trnava 25.4.2012\DSCF2402.jpg"/>
          <p:cNvPicPr>
            <a:picLocks noChangeAspect="1" noChangeArrowheads="1"/>
          </p:cNvPicPr>
          <p:nvPr/>
        </p:nvPicPr>
        <p:blipFill>
          <a:blip r:embed="rId4" cstate="print"/>
          <a:srcRect t="10984"/>
          <a:stretch>
            <a:fillRect/>
          </a:stretch>
        </p:blipFill>
        <p:spPr bwMode="auto">
          <a:xfrm>
            <a:off x="4304069" y="0"/>
            <a:ext cx="6892667" cy="4330490"/>
          </a:xfrm>
          <a:prstGeom prst="rect">
            <a:avLst/>
          </a:prstGeom>
          <a:noFill/>
        </p:spPr>
      </p:pic>
      <p:pic>
        <p:nvPicPr>
          <p:cNvPr id="37892" name="Picture 4" descr="C:\Documents and Settings\ziak\Desktop\CTT\comenius\Trnava 25.4.2012\DSCF2411.jpg"/>
          <p:cNvPicPr>
            <a:picLocks noChangeAspect="1" noChangeArrowheads="1"/>
          </p:cNvPicPr>
          <p:nvPr/>
        </p:nvPicPr>
        <p:blipFill>
          <a:blip r:embed="rId5" cstate="print"/>
          <a:srcRect t="3316" b="11100"/>
          <a:stretch>
            <a:fillRect/>
          </a:stretch>
        </p:blipFill>
        <p:spPr bwMode="auto">
          <a:xfrm>
            <a:off x="0" y="4061994"/>
            <a:ext cx="4572000" cy="2796006"/>
          </a:xfrm>
          <a:prstGeom prst="rect">
            <a:avLst/>
          </a:prstGeom>
          <a:noFill/>
        </p:spPr>
      </p:pic>
      <p:pic>
        <p:nvPicPr>
          <p:cNvPr id="37893" name="Picture 5" descr="C:\Documents and Settings\ziak\Desktop\CTT\comenius\Trnava 25.4.2012\DSCF2414.jpg"/>
          <p:cNvPicPr>
            <a:picLocks noChangeAspect="1" noChangeArrowheads="1"/>
          </p:cNvPicPr>
          <p:nvPr/>
        </p:nvPicPr>
        <p:blipFill>
          <a:blip r:embed="rId6" cstate="print"/>
          <a:srcRect t="14468" b="9844"/>
          <a:stretch>
            <a:fillRect/>
          </a:stretch>
        </p:blipFill>
        <p:spPr bwMode="auto">
          <a:xfrm>
            <a:off x="4118225" y="4005064"/>
            <a:ext cx="5025775" cy="2852936"/>
          </a:xfrm>
          <a:prstGeom prst="rect">
            <a:avLst/>
          </a:prstGeom>
          <a:noFill/>
        </p:spPr>
      </p:pic>
      <p:sp>
        <p:nvSpPr>
          <p:cNvPr id="9" name="Nadpis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99FF">
            <a:alpha val="5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C:\Documents and Settings\ziak\Desktop\CTT\comenius\Trnava 25.4.2012\IMG_9389.jpg"/>
          <p:cNvPicPr>
            <a:picLocks noChangeAspect="1" noChangeArrowheads="1"/>
          </p:cNvPicPr>
          <p:nvPr/>
        </p:nvPicPr>
        <p:blipFill>
          <a:blip r:embed="rId2" cstate="print"/>
          <a:srcRect l="9415"/>
          <a:stretch>
            <a:fillRect/>
          </a:stretch>
        </p:blipFill>
        <p:spPr bwMode="auto">
          <a:xfrm>
            <a:off x="3345706" y="0"/>
            <a:ext cx="8283078" cy="6858000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1044624" y="274638"/>
            <a:ext cx="9731424" cy="1143000"/>
          </a:xfrm>
        </p:spPr>
        <p:txBody>
          <a:bodyPr>
            <a:normAutofit/>
          </a:bodyPr>
          <a:lstStyle/>
          <a:p>
            <a:r>
              <a:rPr lang="sk-SK" sz="3600" dirty="0" err="1" smtClean="0">
                <a:latin typeface="AR BERKLEY" pitchFamily="2" charset="0"/>
              </a:rPr>
              <a:t>Sharing</a:t>
            </a:r>
            <a:r>
              <a:rPr lang="sk-SK" sz="3600" dirty="0" smtClean="0">
                <a:latin typeface="AR BERKLEY" pitchFamily="2" charset="0"/>
              </a:rPr>
              <a:t> a </a:t>
            </a:r>
            <a:r>
              <a:rPr lang="sk-SK" sz="3600" dirty="0" err="1" smtClean="0">
                <a:latin typeface="AR BERKLEY" pitchFamily="2" charset="0"/>
              </a:rPr>
              <a:t>meal</a:t>
            </a:r>
            <a:endParaRPr lang="sk-SK" sz="2000" dirty="0">
              <a:latin typeface="AR BERKLEY" pitchFamily="2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3106688" cy="4525963"/>
          </a:xfrm>
        </p:spPr>
        <p:txBody>
          <a:bodyPr/>
          <a:lstStyle/>
          <a:p>
            <a:pPr lvl="0"/>
            <a:r>
              <a:rPr lang="en-US" dirty="0" smtClean="0"/>
              <a:t>We had a filling lunch at the Gallery </a:t>
            </a:r>
            <a:r>
              <a:rPr lang="en-US" dirty="0" smtClean="0"/>
              <a:t>Restaurant.</a:t>
            </a:r>
            <a:endParaRPr lang="en-US" dirty="0" smtClean="0"/>
          </a:p>
          <a:p>
            <a:endParaRPr lang="sk-SK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38916" name="Picture 4" descr="C:\Documents and Settings\ziak\Desktop\CTT\comenius\Trnava 25.4.2012\IMG_9384.jpg"/>
          <p:cNvPicPr>
            <a:picLocks noChangeAspect="1" noChangeArrowheads="1"/>
          </p:cNvPicPr>
          <p:nvPr/>
        </p:nvPicPr>
        <p:blipFill>
          <a:blip r:embed="rId2" cstate="print"/>
          <a:srcRect l="9947" t="-576"/>
          <a:stretch>
            <a:fillRect/>
          </a:stretch>
        </p:blipFill>
        <p:spPr bwMode="auto">
          <a:xfrm>
            <a:off x="0" y="-801394"/>
            <a:ext cx="9144000" cy="7659394"/>
          </a:xfrm>
          <a:prstGeom prst="rect">
            <a:avLst/>
          </a:prstGeom>
          <a:noFill/>
        </p:spPr>
      </p:pic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99FF">
            <a:alpha val="3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Documents and Settings\ziak\Desktop\foto peto\A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2536" y="-243408"/>
            <a:ext cx="4824536" cy="7371354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59632" y="188640"/>
            <a:ext cx="8229600" cy="1143000"/>
          </a:xfrm>
        </p:spPr>
        <p:txBody>
          <a:bodyPr/>
          <a:lstStyle/>
          <a:p>
            <a:r>
              <a:rPr lang="sk-SK" dirty="0" err="1" smtClean="0">
                <a:latin typeface="AR BERKLEY" pitchFamily="2" charset="0"/>
              </a:rPr>
              <a:t>Finally</a:t>
            </a:r>
            <a:r>
              <a:rPr lang="sk-SK" dirty="0" smtClean="0">
                <a:latin typeface="AR BERKLEY" pitchFamily="2" charset="0"/>
              </a:rPr>
              <a:t> </a:t>
            </a:r>
            <a:r>
              <a:rPr lang="sk-SK" dirty="0" err="1" smtClean="0">
                <a:latin typeface="AR BERKLEY" pitchFamily="2" charset="0"/>
              </a:rPr>
              <a:t>here</a:t>
            </a:r>
            <a:r>
              <a:rPr lang="sk-SK" dirty="0" smtClean="0">
                <a:latin typeface="AR BERKLEY" pitchFamily="2" charset="0"/>
              </a:rPr>
              <a:t>...</a:t>
            </a:r>
            <a:endParaRPr lang="sk-SK" dirty="0">
              <a:latin typeface="AR BERKLEY" pitchFamily="2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0" y="1196752"/>
            <a:ext cx="3888432" cy="4966177"/>
          </a:xfrm>
        </p:spPr>
        <p:txBody>
          <a:bodyPr>
            <a:normAutofit fontScale="92500" lnSpcReduction="10000"/>
          </a:bodyPr>
          <a:lstStyle/>
          <a:p>
            <a:r>
              <a:rPr lang="sk-SK" dirty="0" err="1" smtClean="0"/>
              <a:t>After</a:t>
            </a:r>
            <a:r>
              <a:rPr lang="sk-SK" dirty="0" smtClean="0"/>
              <a:t> </a:t>
            </a:r>
            <a:r>
              <a:rPr lang="sk-SK" dirty="0" err="1" smtClean="0"/>
              <a:t>an</a:t>
            </a:r>
            <a:r>
              <a:rPr lang="sk-SK" dirty="0" smtClean="0"/>
              <a:t> </a:t>
            </a:r>
            <a:r>
              <a:rPr lang="sk-SK" dirty="0" err="1" smtClean="0"/>
              <a:t>anticipated</a:t>
            </a:r>
            <a:r>
              <a:rPr lang="sk-SK" dirty="0" smtClean="0"/>
              <a:t> </a:t>
            </a:r>
            <a:r>
              <a:rPr lang="sk-SK" dirty="0" err="1" smtClean="0"/>
              <a:t>wait</a:t>
            </a:r>
            <a:r>
              <a:rPr lang="sk-SK" dirty="0" smtClean="0"/>
              <a:t>, </a:t>
            </a:r>
            <a:r>
              <a:rPr lang="sk-SK" dirty="0" err="1" smtClean="0"/>
              <a:t>we</a:t>
            </a:r>
            <a:r>
              <a:rPr lang="sk-SK" dirty="0" smtClean="0"/>
              <a:t> </a:t>
            </a:r>
            <a:r>
              <a:rPr lang="de-DE" dirty="0" err="1" smtClean="0"/>
              <a:t>were</a:t>
            </a:r>
            <a:r>
              <a:rPr lang="de-DE" dirty="0" smtClean="0"/>
              <a:t> </a:t>
            </a:r>
            <a:r>
              <a:rPr lang="de-DE" dirty="0" err="1" smtClean="0"/>
              <a:t>finall</a:t>
            </a:r>
            <a:r>
              <a:rPr lang="en-US" dirty="0" smtClean="0"/>
              <a:t>y given an opportunity to host Comenius in Slovakia</a:t>
            </a:r>
            <a:r>
              <a:rPr lang="sk-SK" dirty="0" smtClean="0"/>
              <a:t>. </a:t>
            </a:r>
          </a:p>
          <a:p>
            <a:r>
              <a:rPr lang="en-US" dirty="0" smtClean="0"/>
              <a:t>The students flew in from our sister schools in Vienna, Paris and London on the 23</a:t>
            </a:r>
            <a:r>
              <a:rPr lang="en-US" baseline="30000" dirty="0" smtClean="0"/>
              <a:t>rd</a:t>
            </a:r>
            <a:r>
              <a:rPr lang="en-US" dirty="0" smtClean="0"/>
              <a:t> of April, 2012.</a:t>
            </a:r>
            <a:endParaRPr lang="sk-SK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38915" name="Picture 3" descr="C:\Documents and Settings\ziak\Desktop\CTT\comenius\Trnava 25.4.2012\DSCF2441.jpg"/>
          <p:cNvPicPr>
            <a:picLocks noChangeAspect="1" noChangeArrowheads="1"/>
          </p:cNvPicPr>
          <p:nvPr/>
        </p:nvPicPr>
        <p:blipFill>
          <a:blip r:embed="rId2" cstate="print"/>
          <a:srcRect l="10395" t="19632" r="19676"/>
          <a:stretch>
            <a:fillRect/>
          </a:stretch>
        </p:blipFill>
        <p:spPr bwMode="auto">
          <a:xfrm>
            <a:off x="-324544" y="-747464"/>
            <a:ext cx="9756576" cy="8204329"/>
          </a:xfrm>
          <a:prstGeom prst="rect">
            <a:avLst/>
          </a:prstGeom>
          <a:noFill/>
        </p:spPr>
      </p:pic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>
                <a:latin typeface="AR BERKLEY" pitchFamily="2" charset="0"/>
              </a:rPr>
              <a:t>International</a:t>
            </a:r>
            <a:r>
              <a:rPr lang="sk-SK" dirty="0" smtClean="0">
                <a:latin typeface="AR BERKLEY" pitchFamily="2" charset="0"/>
              </a:rPr>
              <a:t> </a:t>
            </a:r>
            <a:r>
              <a:rPr lang="sk-SK" dirty="0" err="1" smtClean="0">
                <a:latin typeface="AR BERKLEY" pitchFamily="2" charset="0"/>
              </a:rPr>
              <a:t>Group</a:t>
            </a:r>
            <a:r>
              <a:rPr lang="sk-SK" dirty="0" smtClean="0">
                <a:latin typeface="AR BERKLEY" pitchFamily="2" charset="0"/>
              </a:rPr>
              <a:t> </a:t>
            </a:r>
            <a:r>
              <a:rPr lang="sk-SK" dirty="0" err="1" smtClean="0">
                <a:latin typeface="AR BERKLEY" pitchFamily="2" charset="0"/>
              </a:rPr>
              <a:t>Discussions</a:t>
            </a:r>
            <a:endParaRPr lang="sk-SK" dirty="0">
              <a:latin typeface="AR BERKLEY" pitchFamily="2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5085184"/>
            <a:ext cx="8640960" cy="1387624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We talked about </a:t>
            </a:r>
            <a:r>
              <a:rPr lang="en-US" dirty="0" err="1" smtClean="0"/>
              <a:t>st</a:t>
            </a:r>
            <a:r>
              <a:rPr lang="en-US" dirty="0" smtClean="0"/>
              <a:t>. Angela – the patron of our school. We discussed her life, her mission, her thoughts…</a:t>
            </a:r>
            <a:endParaRPr lang="sk-SK" dirty="0"/>
          </a:p>
        </p:txBody>
      </p:sp>
      <p:pic>
        <p:nvPicPr>
          <p:cNvPr id="39939" name="Picture 3" descr="C:\Documents and Settings\ziak\Desktop\CTT\comenius\Trnava 25.4.2012\DSCF24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12776"/>
            <a:ext cx="4608512" cy="3456384"/>
          </a:xfrm>
          <a:prstGeom prst="rect">
            <a:avLst/>
          </a:prstGeom>
          <a:noFill/>
        </p:spPr>
      </p:pic>
      <p:pic>
        <p:nvPicPr>
          <p:cNvPr id="39940" name="Picture 4" descr="C:\Documents and Settings\ziak\Desktop\CTT\comenius\Trnava 25.4.2012\DSCF24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1386152"/>
            <a:ext cx="4644008" cy="3483007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1026" name="Picture 2" descr="C:\Documents and Settings\ziak\Desktop\foto peto\P42001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2473" cy="6858000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26000"/>
              </a:srgbClr>
            </a:outerShdw>
          </a:effectLst>
        </p:spPr>
      </p:pic>
      <p:sp>
        <p:nvSpPr>
          <p:cNvPr id="5" name="Obdélník 4"/>
          <p:cNvSpPr/>
          <p:nvPr/>
        </p:nvSpPr>
        <p:spPr>
          <a:xfrm>
            <a:off x="1979712" y="980728"/>
            <a:ext cx="4896544" cy="187220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>
                <a:gd name="adj" fmla="val 49773"/>
              </a:avLst>
            </a:prstTxWarp>
            <a:spAutoFit/>
            <a:scene3d>
              <a:camera prst="perspectiveAbove"/>
              <a:lightRig rig="threePt" dir="t"/>
            </a:scene3d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Day </a:t>
            </a:r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four</a:t>
            </a:r>
            <a:endParaRPr lang="cs-CZ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ziak\Desktop\logo_comenius_insieme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tretch>
            <a:fillRect/>
          </a:stretch>
        </p:blipFill>
        <p:spPr bwMode="auto">
          <a:xfrm>
            <a:off x="-324544" y="-1683568"/>
            <a:ext cx="9468544" cy="946854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latin typeface="AR BERKLEY" pitchFamily="2" charset="0"/>
              </a:rPr>
              <a:t>M</a:t>
            </a:r>
            <a:r>
              <a:rPr lang="en-US" dirty="0" smtClean="0">
                <a:latin typeface="AR BERKLEY" pitchFamily="2" charset="0"/>
              </a:rPr>
              <a:t>ass in St. Anna´s Church</a:t>
            </a:r>
            <a:endParaRPr lang="sk-SK" dirty="0">
              <a:latin typeface="AR BERKLEY" pitchFamily="2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day started off with a communal mass, served in 4 languages, so we all understood.</a:t>
            </a:r>
          </a:p>
          <a:p>
            <a:r>
              <a:rPr lang="en-US" dirty="0" smtClean="0"/>
              <a:t>After mass, we went to Bratislava – the capital of Slovakia.</a:t>
            </a:r>
          </a:p>
          <a:p>
            <a:r>
              <a:rPr lang="en-US" dirty="0" smtClean="0"/>
              <a:t>We took a tour of the city on a train, called the “</a:t>
            </a:r>
            <a:r>
              <a:rPr lang="sk-SK" dirty="0" err="1" smtClean="0"/>
              <a:t>Prešporáčik</a:t>
            </a:r>
            <a:r>
              <a:rPr lang="en-US" dirty="0" smtClean="0"/>
              <a:t>”</a:t>
            </a:r>
            <a:r>
              <a:rPr lang="sk-SK" dirty="0" smtClean="0"/>
              <a:t>.</a:t>
            </a:r>
            <a:endParaRPr lang="en-US" dirty="0" smtClean="0"/>
          </a:p>
          <a:p>
            <a:r>
              <a:rPr lang="en-US" dirty="0" smtClean="0"/>
              <a:t>After that, we said our goodbyes, exchanged emails and were left with the satisfying feeling of pulling off a great success</a:t>
            </a:r>
            <a:endParaRPr lang="sk-SK" dirty="0" smtClean="0"/>
          </a:p>
          <a:p>
            <a:endParaRPr lang="sk-SK" dirty="0" smtClean="0"/>
          </a:p>
          <a:p>
            <a:endParaRPr lang="sk-SK" dirty="0" smtClean="0"/>
          </a:p>
          <a:p>
            <a:endParaRPr lang="en-US" dirty="0" smtClean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C:\Documents and Settings\ziak\Desktop\CTT\comenius\Trnava 26.4.2012\DSCF2455.jpg"/>
          <p:cNvPicPr>
            <a:picLocks noChangeAspect="1" noChangeArrowheads="1"/>
          </p:cNvPicPr>
          <p:nvPr/>
        </p:nvPicPr>
        <p:blipFill>
          <a:blip r:embed="rId2" cstate="print"/>
          <a:srcRect l="26925" t="6300" b="1721"/>
          <a:stretch>
            <a:fillRect/>
          </a:stretch>
        </p:blipFill>
        <p:spPr bwMode="auto">
          <a:xfrm>
            <a:off x="0" y="-1539552"/>
            <a:ext cx="9144000" cy="8632146"/>
          </a:xfrm>
          <a:prstGeom prst="rect">
            <a:avLst/>
          </a:prstGeom>
          <a:noFill/>
        </p:spPr>
      </p:pic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4" name="Picture 2" descr="C:\Documents and Settings\ziak\Desktop\logo_comenius_insiem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280" y="4917479"/>
            <a:ext cx="1940520" cy="1940521"/>
          </a:xfrm>
          <a:prstGeom prst="rect">
            <a:avLst/>
          </a:prstGeom>
          <a:noFill/>
        </p:spPr>
      </p:pic>
      <p:pic>
        <p:nvPicPr>
          <p:cNvPr id="41986" name="Picture 2" descr="C:\Documents and Settings\ziak\Desktop\CTT\comenius\Trnava 26.4.2012\DSCF2465.jpg"/>
          <p:cNvPicPr>
            <a:picLocks noChangeAspect="1" noChangeArrowheads="1"/>
          </p:cNvPicPr>
          <p:nvPr/>
        </p:nvPicPr>
        <p:blipFill>
          <a:blip r:embed="rId3" cstate="print"/>
          <a:srcRect b="12595"/>
          <a:stretch>
            <a:fillRect/>
          </a:stretch>
        </p:blipFill>
        <p:spPr bwMode="auto">
          <a:xfrm>
            <a:off x="-1188640" y="0"/>
            <a:ext cx="6121112" cy="3645024"/>
          </a:xfrm>
          <a:prstGeom prst="rect">
            <a:avLst/>
          </a:prstGeom>
          <a:noFill/>
        </p:spPr>
      </p:pic>
      <p:pic>
        <p:nvPicPr>
          <p:cNvPr id="41987" name="Picture 3" descr="C:\Documents and Settings\ziak\Desktop\CTT\comenius\Trnava 26.4.2012\DSCF2462.jpg"/>
          <p:cNvPicPr>
            <a:picLocks noChangeAspect="1" noChangeArrowheads="1"/>
          </p:cNvPicPr>
          <p:nvPr/>
        </p:nvPicPr>
        <p:blipFill>
          <a:blip r:embed="rId4" cstate="print"/>
          <a:srcRect t="12014"/>
          <a:stretch>
            <a:fillRect/>
          </a:stretch>
        </p:blipFill>
        <p:spPr bwMode="auto">
          <a:xfrm>
            <a:off x="-252536" y="3449179"/>
            <a:ext cx="5580113" cy="3408821"/>
          </a:xfrm>
          <a:prstGeom prst="rect">
            <a:avLst/>
          </a:prstGeom>
          <a:noFill/>
        </p:spPr>
      </p:pic>
      <p:pic>
        <p:nvPicPr>
          <p:cNvPr id="41988" name="Picture 4" descr="C:\Documents and Settings\ziak\Desktop\CTT\comenius\Trnava 26.4.2012\DSCF244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5976" y="0"/>
            <a:ext cx="5608780" cy="3762418"/>
          </a:xfrm>
          <a:prstGeom prst="rect">
            <a:avLst/>
          </a:prstGeom>
          <a:noFill/>
        </p:spPr>
      </p:pic>
      <p:pic>
        <p:nvPicPr>
          <p:cNvPr id="41989" name="Picture 5" descr="C:\Documents and Settings\ziak\Desktop\CTT\comenius\Trnava 26.4.2012\DSCF245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92596" y="3429000"/>
            <a:ext cx="5051404" cy="3429000"/>
          </a:xfrm>
          <a:prstGeom prst="rect">
            <a:avLst/>
          </a:prstGeom>
          <a:noFill/>
        </p:spPr>
      </p:pic>
      <p:sp>
        <p:nvSpPr>
          <p:cNvPr id="9" name="Nadpis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99FF">
            <a:alpha val="5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latin typeface="AR BERKLEY" pitchFamily="2" charset="0"/>
              </a:rPr>
              <a:t>Bratislava – </a:t>
            </a:r>
            <a:r>
              <a:rPr lang="sk-SK" dirty="0" err="1" smtClean="0">
                <a:latin typeface="AR BERKLEY" pitchFamily="2" charset="0"/>
              </a:rPr>
              <a:t>the</a:t>
            </a:r>
            <a:r>
              <a:rPr lang="sk-SK" dirty="0" smtClean="0">
                <a:latin typeface="AR BERKLEY" pitchFamily="2" charset="0"/>
              </a:rPr>
              <a:t> </a:t>
            </a:r>
            <a:r>
              <a:rPr lang="sk-SK" dirty="0" err="1" smtClean="0">
                <a:latin typeface="AR BERKLEY" pitchFamily="2" charset="0"/>
              </a:rPr>
              <a:t>Capital</a:t>
            </a:r>
            <a:endParaRPr lang="sk-SK" dirty="0">
              <a:latin typeface="AR BERKLEY" pitchFamily="2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780928"/>
            <a:ext cx="7211144" cy="3619872"/>
          </a:xfrm>
        </p:spPr>
        <p:txBody>
          <a:bodyPr/>
          <a:lstStyle/>
          <a:p>
            <a:endParaRPr lang="sk-SK" dirty="0"/>
          </a:p>
        </p:txBody>
      </p:sp>
      <p:pic>
        <p:nvPicPr>
          <p:cNvPr id="43010" name="Picture 2" descr="C:\Documents and Settings\ziak\Desktop\CTT\comenius\Trnava 26.4.2012\IMG_9427.jpg"/>
          <p:cNvPicPr>
            <a:picLocks noChangeAspect="1" noChangeArrowheads="1"/>
          </p:cNvPicPr>
          <p:nvPr/>
        </p:nvPicPr>
        <p:blipFill>
          <a:blip r:embed="rId2" cstate="print"/>
          <a:srcRect t="14356" b="3419"/>
          <a:stretch>
            <a:fillRect/>
          </a:stretch>
        </p:blipFill>
        <p:spPr bwMode="auto">
          <a:xfrm>
            <a:off x="0" y="1798413"/>
            <a:ext cx="9144000" cy="5059587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C:\Documents and Settings\ziak\Desktop\CTT\comenius\Trnava 26.4.2012\IMG_94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-1652459"/>
            <a:ext cx="9396537" cy="8510459"/>
          </a:xfrm>
          <a:prstGeom prst="rect">
            <a:avLst/>
          </a:prstGeom>
          <a:noFill/>
        </p:spPr>
      </p:pic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masterClrMapping/>
  </p:clrMapOvr>
  <p:transition>
    <p:circl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5058" name="Picture 2" descr="C:\Documents and Settings\ziak\Desktop\CTT\comenius\Trnava 26.4.2012\P4210110.JPG"/>
          <p:cNvPicPr>
            <a:picLocks noChangeAspect="1" noChangeArrowheads="1"/>
          </p:cNvPicPr>
          <p:nvPr/>
        </p:nvPicPr>
        <p:blipFill>
          <a:blip r:embed="rId2" cstate="print"/>
          <a:srcRect l="3465" r="21145"/>
          <a:stretch>
            <a:fillRect/>
          </a:stretch>
        </p:blipFill>
        <p:spPr bwMode="auto">
          <a:xfrm>
            <a:off x="-252536" y="-1467544"/>
            <a:ext cx="9396536" cy="8719323"/>
          </a:xfrm>
          <a:prstGeom prst="rect">
            <a:avLst/>
          </a:prstGeom>
          <a:noFill/>
        </p:spPr>
      </p:pic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masterClrMapping/>
  </p:clrMapOvr>
  <p:transition>
    <p:circl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F:\Patka\COMENIUSS\DSCF001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-433064" y="0"/>
            <a:ext cx="9577064" cy="7180866"/>
          </a:xfrm>
          <a:prstGeom prst="rect">
            <a:avLst/>
          </a:prstGeom>
          <a:noFill/>
        </p:spPr>
      </p:pic>
      <p:pic>
        <p:nvPicPr>
          <p:cNvPr id="46083" name="Picture 3" descr="F:\Patka\COMENIUSS\DSCF00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2779375" y="-11918950"/>
            <a:ext cx="7680000" cy="5760000"/>
          </a:xfrm>
          <a:prstGeom prst="rect">
            <a:avLst/>
          </a:prstGeom>
          <a:noFill/>
        </p:spPr>
      </p:pic>
      <p:sp>
        <p:nvSpPr>
          <p:cNvPr id="10" name="Nadpis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masterClrMapping/>
  </p:clrMapOvr>
  <p:transition>
    <p:circl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1026" name="Picture 2" descr="C:\Documents and Settings\ziak\Desktop\foto peto\P42001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2473" cy="6858000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26000"/>
              </a:srgbClr>
            </a:outerShdw>
          </a:effectLst>
        </p:spPr>
      </p:pic>
      <p:sp>
        <p:nvSpPr>
          <p:cNvPr id="5" name="Obdélník 4"/>
          <p:cNvSpPr/>
          <p:nvPr/>
        </p:nvSpPr>
        <p:spPr>
          <a:xfrm>
            <a:off x="1979712" y="980728"/>
            <a:ext cx="4896544" cy="187220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>
                <a:gd name="adj" fmla="val 49773"/>
              </a:avLst>
            </a:prstTxWarp>
            <a:spAutoFit/>
            <a:scene3d>
              <a:camera prst="perspectiveAbove"/>
              <a:lightRig rig="threePt" dir="t"/>
            </a:scene3d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Day two</a:t>
            </a:r>
            <a:endParaRPr lang="cs-CZ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pic>
        <p:nvPicPr>
          <p:cNvPr id="6" name="Picture 2" descr="http://i.sme.sk/cdata/6/63/6361866/gAM-r479_s300.JPG"/>
          <p:cNvPicPr>
            <a:picLocks noChangeAspect="1" noChangeArrowheads="1"/>
          </p:cNvPicPr>
          <p:nvPr/>
        </p:nvPicPr>
        <p:blipFill>
          <a:blip r:embed="rId3" cstate="print">
            <a:lum bright="20000" contrast="-10000"/>
          </a:blip>
          <a:srcRect/>
          <a:stretch>
            <a:fillRect/>
          </a:stretch>
        </p:blipFill>
        <p:spPr bwMode="auto">
          <a:xfrm>
            <a:off x="3385784" y="3429000"/>
            <a:ext cx="5758216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F:\Patka\COMENIUSS\DSCF0014.JPG"/>
          <p:cNvPicPr>
            <a:picLocks noChangeAspect="1" noChangeArrowheads="1"/>
          </p:cNvPicPr>
          <p:nvPr/>
        </p:nvPicPr>
        <p:blipFill>
          <a:blip r:embed="rId2" cstate="print"/>
          <a:srcRect l="7208" t="14861" r="17395" b="8887"/>
          <a:stretch>
            <a:fillRect/>
          </a:stretch>
        </p:blipFill>
        <p:spPr bwMode="auto">
          <a:xfrm>
            <a:off x="-468560" y="0"/>
            <a:ext cx="10397954" cy="6858000"/>
          </a:xfrm>
          <a:prstGeom prst="rect">
            <a:avLst/>
          </a:prstGeom>
          <a:noFill/>
        </p:spPr>
      </p:pic>
      <p:pic>
        <p:nvPicPr>
          <p:cNvPr id="46083" name="Picture 3" descr="F:\Patka\COMENIUSS\DSCF00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2779375" y="-11918950"/>
            <a:ext cx="7680000" cy="5760000"/>
          </a:xfrm>
          <a:prstGeom prst="rect">
            <a:avLst/>
          </a:prstGeom>
          <a:noFill/>
        </p:spPr>
      </p:pic>
      <p:sp>
        <p:nvSpPr>
          <p:cNvPr id="10" name="Nadpis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1" name="Zástupný symbol pro obsah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/>
          </a:p>
        </p:txBody>
      </p:sp>
    </p:spTree>
  </p:cSld>
  <p:clrMapOvr>
    <a:masterClrMapping/>
  </p:clrMapOvr>
  <p:transition>
    <p:circl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3" name="Picture 3" descr="F:\Patka\COMENIUSS\DSCF00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79375" y="-11918950"/>
            <a:ext cx="7680000" cy="5760000"/>
          </a:xfrm>
          <a:prstGeom prst="rect">
            <a:avLst/>
          </a:prstGeom>
          <a:noFill/>
        </p:spPr>
      </p:pic>
      <p:pic>
        <p:nvPicPr>
          <p:cNvPr id="9" name="Obrázek 8" descr="C:\Documents and Settings\ziak\Desktop\CTT\comenius\Trnava 26.4.2012\P421011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684584" y="-486816"/>
            <a:ext cx="10297144" cy="7344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Nadpis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1" name="Zástupný symbol pro obsah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/>
          </a:p>
        </p:txBody>
      </p:sp>
    </p:spTree>
  </p:cSld>
  <p:clrMapOvr>
    <a:masterClrMapping/>
  </p:clrMapOvr>
  <p:transition>
    <p:circl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3" name="Picture 3" descr="F:\Patka\COMENIUSS\DSCF00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79375" y="-11918950"/>
            <a:ext cx="7680000" cy="5760000"/>
          </a:xfrm>
          <a:prstGeom prst="rect">
            <a:avLst/>
          </a:prstGeom>
          <a:noFill/>
        </p:spPr>
      </p:pic>
      <p:pic>
        <p:nvPicPr>
          <p:cNvPr id="8" name="Obrázek 7" descr="F:\Patka\COMENIUSS\DSCF002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96552" y="-387424"/>
            <a:ext cx="9540552" cy="7245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Nadpis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1" name="Zástupný symbol pro obsah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masterClrMapping/>
  </p:clrMapOvr>
  <p:transition>
    <p:circl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7" name="Picture 3" descr="C:\Documents and Settings\ziak\Desktop\CTT\comenius\Trnava 24.4.2012\DSCF2272.jpg"/>
          <p:cNvPicPr>
            <a:picLocks noChangeAspect="1" noChangeArrowheads="1"/>
          </p:cNvPicPr>
          <p:nvPr/>
        </p:nvPicPr>
        <p:blipFill>
          <a:blip r:embed="rId2" cstate="print"/>
          <a:srcRect r="16507"/>
          <a:stretch>
            <a:fillRect/>
          </a:stretch>
        </p:blipFill>
        <p:spPr bwMode="auto">
          <a:xfrm>
            <a:off x="-468560" y="-1906130"/>
            <a:ext cx="9756576" cy="8764131"/>
          </a:xfrm>
          <a:prstGeom prst="rect">
            <a:avLst/>
          </a:prstGeom>
          <a:noFill/>
        </p:spPr>
      </p:pic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masterClrMapping/>
  </p:clrMapOvr>
  <p:transition>
    <p:circl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 descr="C:\Documents and Settings\ziak\Desktop\CTT\comenius\Trnava 25.4.2012\IMG_942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615060">
            <a:off x="-274839" y="2709107"/>
            <a:ext cx="6813356" cy="521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Obrázek 6" descr="C:\Documents and Settings\ziak\Desktop\CTT\comenius\Trnava 24.4.2012\DSCF229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9129111">
            <a:off x="4354827" y="2627053"/>
            <a:ext cx="6046026" cy="5111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4" descr="C:\Documents and Settings\ziak\Desktop\CTT\comenius\Trnava 24.4.2012\DSCF222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762314">
            <a:off x="-843143" y="-627827"/>
            <a:ext cx="5753214" cy="47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ázek 5" descr="C:\Documents and Settings\ziak\Desktop\CTT\comenius\Trnava 26.4.2012\DSCF2454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611219">
            <a:off x="3806658" y="-1307777"/>
            <a:ext cx="6318182" cy="4937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Nadpis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masterClrMapping/>
  </p:clrMapOvr>
  <p:transition>
    <p:circle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C:\Documents and Settings\ziak\Desktop\CTT\comenius\Trnava 24.4.2012\DSCF2333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 b="1220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25272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latin typeface="AR BERKLEY" pitchFamily="2" charset="0"/>
              </a:rPr>
              <a:t>We cannot wait for </a:t>
            </a:r>
            <a:r>
              <a:rPr lang="en-US" dirty="0" smtClean="0">
                <a:latin typeface="AR BERKLEY" pitchFamily="2" charset="0"/>
              </a:rPr>
              <a:t>the next </a:t>
            </a:r>
            <a:r>
              <a:rPr lang="en-US" dirty="0" smtClean="0">
                <a:latin typeface="AR BERKLEY" pitchFamily="2" charset="0"/>
              </a:rPr>
              <a:t>collaborations that await us.</a:t>
            </a:r>
            <a:endParaRPr lang="sk-SK" dirty="0">
              <a:latin typeface="AR BERKLEY" pitchFamily="2" charset="0"/>
            </a:endParaRPr>
          </a:p>
        </p:txBody>
      </p:sp>
    </p:spTree>
  </p:cSld>
  <p:clrMapOvr>
    <a:masterClrMapping/>
  </p:clrMapOvr>
  <p:transition>
    <p:circl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99FF">
            <a:alpha val="5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ziak\Desktop\logo_comenius_insieme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tretch>
            <a:fillRect/>
          </a:stretch>
        </p:blipFill>
        <p:spPr bwMode="auto">
          <a:xfrm>
            <a:off x="-324543" y="-1648792"/>
            <a:ext cx="9468544" cy="946854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>
                <a:latin typeface="AR BERKLEY" pitchFamily="2" charset="0"/>
              </a:rPr>
              <a:t>Welcoming</a:t>
            </a:r>
            <a:endParaRPr lang="sk-SK" dirty="0">
              <a:latin typeface="AR BERKLEY" pitchFamily="2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students were sorted into their temporary foster families, with which they could enjoy their free time and discover a bit of Slovakia</a:t>
            </a:r>
            <a:r>
              <a:rPr lang="sk-SK" dirty="0" smtClean="0"/>
              <a:t>.</a:t>
            </a:r>
          </a:p>
          <a:p>
            <a:r>
              <a:rPr lang="en-US" dirty="0" smtClean="0"/>
              <a:t>In the morning, they were welcomed with open arms at our school</a:t>
            </a:r>
            <a:r>
              <a:rPr lang="sk-SK" dirty="0" smtClean="0"/>
              <a:t>.</a:t>
            </a:r>
          </a:p>
          <a:p>
            <a:r>
              <a:rPr lang="en-US" dirty="0" smtClean="0"/>
              <a:t>Our headmistress provided the introductions and our  students provided the snacks.</a:t>
            </a:r>
            <a:endParaRPr lang="sk-SK" dirty="0" smtClean="0"/>
          </a:p>
          <a:p>
            <a:pPr>
              <a:buNone/>
            </a:pPr>
            <a:endParaRPr lang="sk-SK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>
                <a:latin typeface="AR BERKLEY" pitchFamily="2" charset="0"/>
              </a:rPr>
              <a:t>Icebreakers</a:t>
            </a:r>
            <a:endParaRPr lang="sk-SK" dirty="0">
              <a:latin typeface="AR BERKLEY" pitchFamily="2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556793"/>
            <a:ext cx="9144000" cy="1944215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With our bellies filled, it was time to get to know each other a little better, starting with the feared standard introductions.</a:t>
            </a:r>
          </a:p>
          <a:p>
            <a:r>
              <a:rPr lang="en-US" dirty="0" smtClean="0"/>
              <a:t>Then we were left to go explore the school.</a:t>
            </a:r>
            <a:endParaRPr lang="sk-SK" dirty="0"/>
          </a:p>
        </p:txBody>
      </p:sp>
      <p:pic>
        <p:nvPicPr>
          <p:cNvPr id="7" name="Picture 1" descr="C:\Documents and Settings\ziak\Desktop\CTT\comenius\Trnava 24.4.2012\DSCF22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477109"/>
            <a:ext cx="4644008" cy="3380891"/>
          </a:xfrm>
          <a:prstGeom prst="rect">
            <a:avLst/>
          </a:prstGeom>
          <a:noFill/>
        </p:spPr>
      </p:pic>
      <p:pic>
        <p:nvPicPr>
          <p:cNvPr id="8" name="Picture 2" descr="C:\Documents and Settings\ziak\Desktop\CTT\comenius\Trnava 24.4.2012\DSCF22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483006"/>
            <a:ext cx="4499992" cy="3374994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 err="1" smtClean="0">
                <a:latin typeface="AR BERKLEY" pitchFamily="2" charset="0"/>
              </a:rPr>
              <a:t>Attending</a:t>
            </a:r>
            <a:r>
              <a:rPr lang="sk-SK" dirty="0" smtClean="0">
                <a:latin typeface="AR BERKLEY" pitchFamily="2" charset="0"/>
              </a:rPr>
              <a:t> </a:t>
            </a:r>
            <a:r>
              <a:rPr lang="sk-SK" dirty="0" err="1" smtClean="0">
                <a:latin typeface="AR BERKLEY" pitchFamily="2" charset="0"/>
              </a:rPr>
              <a:t>lessons</a:t>
            </a:r>
            <a:r>
              <a:rPr lang="sk-SK" dirty="0" smtClean="0">
                <a:latin typeface="AR BERKLEY" pitchFamily="2" charset="0"/>
              </a:rPr>
              <a:t> in GAM</a:t>
            </a:r>
            <a:endParaRPr lang="sk-SK" dirty="0">
              <a:latin typeface="AR BERKLEY" pitchFamily="2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412776"/>
            <a:ext cx="8712968" cy="1872208"/>
          </a:xfrm>
        </p:spPr>
        <p:txBody>
          <a:bodyPr>
            <a:normAutofit/>
          </a:bodyPr>
          <a:lstStyle/>
          <a:p>
            <a:r>
              <a:rPr lang="en-US" dirty="0" smtClean="0"/>
              <a:t>After showing off each nook and cranny, we took our international friends into classrooms to attend some of our classes.</a:t>
            </a:r>
            <a:endParaRPr lang="sk-SK" dirty="0"/>
          </a:p>
        </p:txBody>
      </p:sp>
      <p:pic>
        <p:nvPicPr>
          <p:cNvPr id="17411" name="Picture 3" descr="C:\Documents and Settings\ziak\Desktop\CTT\comenius\Trnava 24.4.2012\DSCF22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54189"/>
            <a:ext cx="4671748" cy="3503811"/>
          </a:xfrm>
          <a:prstGeom prst="rect">
            <a:avLst/>
          </a:prstGeom>
          <a:noFill/>
        </p:spPr>
      </p:pic>
      <p:pic>
        <p:nvPicPr>
          <p:cNvPr id="17412" name="Picture 4" descr="C:\Documents and Settings\ziak\Desktop\CTT\comenius\Trnava 24.4.2012\DSCF22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3" y="3374994"/>
            <a:ext cx="4644008" cy="3483006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ziak\Desktop\logo_comenius_insieme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tretch>
            <a:fillRect/>
          </a:stretch>
        </p:blipFill>
        <p:spPr bwMode="auto">
          <a:xfrm>
            <a:off x="-324543" y="-1648792"/>
            <a:ext cx="9468544" cy="946854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>
                <a:latin typeface="AR BERKLEY" pitchFamily="2" charset="0"/>
              </a:rPr>
              <a:t>Kalokagatia</a:t>
            </a:r>
            <a:r>
              <a:rPr lang="en-US" dirty="0" smtClean="0">
                <a:latin typeface="AR BERKLEY" pitchFamily="2" charset="0"/>
              </a:rPr>
              <a:t> workshops</a:t>
            </a:r>
            <a:endParaRPr lang="sk-SK" dirty="0">
              <a:latin typeface="AR BERKLEY" pitchFamily="2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 the afternoon, the students were sorted into groups and tried out 4 different activities:</a:t>
            </a:r>
          </a:p>
          <a:p>
            <a:pPr lvl="1"/>
            <a:r>
              <a:rPr lang="en-US" dirty="0" smtClean="0"/>
              <a:t>Crafts - jewelry</a:t>
            </a:r>
          </a:p>
          <a:p>
            <a:pPr lvl="1"/>
            <a:r>
              <a:rPr lang="en-US" dirty="0" smtClean="0"/>
              <a:t>Pottery</a:t>
            </a:r>
          </a:p>
          <a:p>
            <a:pPr lvl="1"/>
            <a:r>
              <a:rPr lang="en-US" dirty="0" smtClean="0"/>
              <a:t>Dance</a:t>
            </a:r>
            <a:endParaRPr lang="sk-SK" dirty="0" smtClean="0"/>
          </a:p>
          <a:p>
            <a:pPr lvl="1"/>
            <a:r>
              <a:rPr lang="sk-SK" dirty="0" err="1" smtClean="0"/>
              <a:t>Target</a:t>
            </a:r>
            <a:r>
              <a:rPr lang="sk-SK" dirty="0" smtClean="0"/>
              <a:t> </a:t>
            </a:r>
            <a:r>
              <a:rPr lang="sk-SK" dirty="0" err="1" smtClean="0"/>
              <a:t>practice</a:t>
            </a:r>
            <a:endParaRPr lang="en-US" dirty="0" smtClean="0"/>
          </a:p>
          <a:p>
            <a:pPr lvl="1"/>
            <a:endParaRPr lang="en-US" dirty="0" smtClean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 descr="G:\comenius\Trnava 24.4.2012\IMG_9353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-1016" y="0"/>
            <a:ext cx="10160000" cy="76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Nadpis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394</TotalTime>
  <Words>487</Words>
  <Application>Microsoft Office PowerPoint</Application>
  <PresentationFormat>Předvádění na obrazovce (4:3)</PresentationFormat>
  <Paragraphs>49</Paragraphs>
  <Slides>45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45</vt:i4>
      </vt:variant>
    </vt:vector>
  </HeadingPairs>
  <TitlesOfParts>
    <vt:vector size="46" baseType="lpstr">
      <vt:lpstr>Motiv sady Office</vt:lpstr>
      <vt:lpstr>Trnava</vt:lpstr>
      <vt:lpstr>Snímek 2</vt:lpstr>
      <vt:lpstr>Finally here...</vt:lpstr>
      <vt:lpstr>Snímek 4</vt:lpstr>
      <vt:lpstr>Welcoming</vt:lpstr>
      <vt:lpstr>Icebreakers</vt:lpstr>
      <vt:lpstr>Attending lessons in GAM</vt:lpstr>
      <vt:lpstr>Kalokagatia workshops</vt:lpstr>
      <vt:lpstr>Snímek 9</vt:lpstr>
      <vt:lpstr>Snímek 10</vt:lpstr>
      <vt:lpstr>Snímek 11</vt:lpstr>
      <vt:lpstr>Snímek 12</vt:lpstr>
      <vt:lpstr>Snímek 13</vt:lpstr>
      <vt:lpstr>Snímek 14</vt:lpstr>
      <vt:lpstr>Snímek 15</vt:lpstr>
      <vt:lpstr>Exploring the city...</vt:lpstr>
      <vt:lpstr>Where sense of navigation was lacking, Slovak students stepped in and helped.</vt:lpstr>
      <vt:lpstr>At each one of the stops, students learned new information about given monument.</vt:lpstr>
      <vt:lpstr>Even the spring rain caught up with us  </vt:lpstr>
      <vt:lpstr>Snímek 20</vt:lpstr>
      <vt:lpstr>The day started off in the main hall of he local government</vt:lpstr>
      <vt:lpstr>Kalokagatia workshops</vt:lpstr>
      <vt:lpstr>Snímek 23</vt:lpstr>
      <vt:lpstr>Snímek 24</vt:lpstr>
      <vt:lpstr>…and a photograph for the road</vt:lpstr>
      <vt:lpstr>Seat of Arcibishop</vt:lpstr>
      <vt:lpstr>Snímek 27</vt:lpstr>
      <vt:lpstr>Sharing a meal</vt:lpstr>
      <vt:lpstr>Snímek 29</vt:lpstr>
      <vt:lpstr>Snímek 30</vt:lpstr>
      <vt:lpstr>International Group Discussions</vt:lpstr>
      <vt:lpstr>Snímek 32</vt:lpstr>
      <vt:lpstr>Mass in St. Anna´s Church</vt:lpstr>
      <vt:lpstr>Snímek 34</vt:lpstr>
      <vt:lpstr>Snímek 35</vt:lpstr>
      <vt:lpstr>Bratislava – the Capital</vt:lpstr>
      <vt:lpstr>Snímek 37</vt:lpstr>
      <vt:lpstr>Snímek 38</vt:lpstr>
      <vt:lpstr>Snímek 39</vt:lpstr>
      <vt:lpstr>Snímek 40</vt:lpstr>
      <vt:lpstr>Snímek 41</vt:lpstr>
      <vt:lpstr>Snímek 42</vt:lpstr>
      <vt:lpstr>Snímek 43</vt:lpstr>
      <vt:lpstr>Snímek 44</vt:lpstr>
      <vt:lpstr>We cannot wait for the next collaborations that await us.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ziak</dc:creator>
  <cp:lastModifiedBy>učiteľ</cp:lastModifiedBy>
  <cp:revision>34</cp:revision>
  <dcterms:created xsi:type="dcterms:W3CDTF">2013-06-14T06:25:09Z</dcterms:created>
  <dcterms:modified xsi:type="dcterms:W3CDTF">2013-06-19T09:00:29Z</dcterms:modified>
</cp:coreProperties>
</file>